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65" r:id="rId3"/>
    <p:sldId id="276" r:id="rId4"/>
    <p:sldId id="275" r:id="rId5"/>
    <p:sldId id="277" r:id="rId6"/>
    <p:sldId id="278" r:id="rId7"/>
    <p:sldId id="281" r:id="rId8"/>
    <p:sldId id="270" r:id="rId9"/>
    <p:sldId id="283" r:id="rId10"/>
    <p:sldId id="28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>
      <p:cViewPr varScale="1">
        <p:scale>
          <a:sx n="110" d="100"/>
          <a:sy n="110" d="100"/>
        </p:scale>
        <p:origin x="576" y="114"/>
      </p:cViewPr>
      <p:guideLst>
        <p:guide pos="3840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6/30/2024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6/30/2024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 descr="An empty placeholder to add an image. Click on the placeholder and select the image that you wish to add.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6/30/2024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3211902"/>
            <a:ext cx="10058400" cy="1711037"/>
          </a:xfrm>
        </p:spPr>
        <p:txBody>
          <a:bodyPr>
            <a:normAutofit/>
          </a:bodyPr>
          <a:lstStyle/>
          <a:p>
            <a:r>
              <a:rPr lang="en-US" sz="3600" b="1" dirty="0"/>
              <a:t>FPGA-Based Parking Monitoring System</a:t>
            </a:r>
            <a:endParaRPr sz="36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Hardware Engineering</a:t>
            </a:r>
          </a:p>
          <a:p>
            <a:r>
              <a:rPr lang="en-US" dirty="0"/>
              <a:t>Team F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0B059-19AB-2F31-424F-F3684714F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43000"/>
            <a:ext cx="9144000" cy="27432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THANKS…</a:t>
            </a:r>
          </a:p>
        </p:txBody>
      </p:sp>
    </p:spTree>
    <p:extLst>
      <p:ext uri="{BB962C8B-B14F-4D97-AF65-F5344CB8AC3E}">
        <p14:creationId xmlns:p14="http://schemas.microsoft.com/office/powerpoint/2010/main" val="1826880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Objective: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Implement a parking monitoring system using FPGA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Use ultrasonic and infrared sensors for real-time status updates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Key Benefits: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High efficiency and accuracy in parking management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Real-time updates and collision prevention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en-US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22DE80-CF0B-71F0-46A1-78B8D68351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2826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1E0F4-3BF0-9E21-63D0-4A0A89240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Concept: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D37CD-5E06-34AA-841A-54F2238DB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Description: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Real-time monitoring of parking spaces using sensors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FPGA processes sensor data to determine parking space status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Technologies Used: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Field-Programmable Gate Arrays (FPGAs)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VHSIC Hardware Description Language (VHDL)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KiCAD</a:t>
            </a:r>
            <a:r>
              <a:rPr lang="en-US" dirty="0"/>
              <a:t> for PCB design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390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Components:</a:t>
            </a:r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8B45CDD-568B-1407-A297-473BDCE863D4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7D0E79-96FE-2037-07DA-A634B36EC7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8574" y="848949"/>
            <a:ext cx="5126154" cy="516010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81C9B542-B7BB-1B88-B00B-373DB08066B3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7997952" y="3800326"/>
            <a:ext cx="2775474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Ultrasonic Sensor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Infrared Sensor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Piezo-Buzzer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FPGA Board </a:t>
            </a:r>
            <a:r>
              <a:rPr lang="en-US" altLang="en-US" dirty="0" err="1"/>
              <a:t>Nexys</a:t>
            </a:r>
            <a:r>
              <a:rPr lang="en-US" altLang="en-US" dirty="0"/>
              <a:t> A7</a:t>
            </a:r>
          </a:p>
        </p:txBody>
      </p:sp>
    </p:spTree>
    <p:extLst>
      <p:ext uri="{BB962C8B-B14F-4D97-AF65-F5344CB8AC3E}">
        <p14:creationId xmlns:p14="http://schemas.microsoft.com/office/powerpoint/2010/main" val="1857640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1324" y="1524000"/>
            <a:ext cx="4041648" cy="1828800"/>
          </a:xfrm>
        </p:spPr>
        <p:txBody>
          <a:bodyPr/>
          <a:lstStyle/>
          <a:p>
            <a:r>
              <a:rPr lang="en-US" b="1" dirty="0"/>
              <a:t>Functionalities:</a:t>
            </a:r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8B45CDD-568B-1407-A297-473BDCE863D4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81C9B542-B7BB-1B88-B00B-373DB08066B3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7997952" y="3861881"/>
            <a:ext cx="373684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Real-time surveying of parking spaces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Immediate display updates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Sensor data processing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Status display on 7-segment displays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Safe Distance alert via Piezo-buzzer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0F00FD-EEE8-546E-85DE-F06B1EC659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679" y="861060"/>
            <a:ext cx="5183943" cy="51358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58396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1E0F4-3BF0-9E21-63D0-4A0A89240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VHDL Coding and Simulation: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D37CD-5E06-34AA-841A-54F2238DB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Coding: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Use of Finite State Machine (FSM) approach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Modules: Sensor check, status update, warning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RTL Simulation: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Test benches for simulation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Verification of design specifications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C5CCEB-DECE-13E9-84F7-19EBB592FCF2}"/>
              </a:ext>
            </a:extLst>
          </p:cNvPr>
          <p:cNvSpPr txBox="1"/>
          <p:nvPr/>
        </p:nvSpPr>
        <p:spPr>
          <a:xfrm>
            <a:off x="8153400" y="2057400"/>
            <a:ext cx="3124200" cy="200054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process(</a:t>
            </a:r>
            <a:r>
              <a:rPr lang="en-US" sz="1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clk</a:t>
            </a: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)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begin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  if </a:t>
            </a:r>
            <a:r>
              <a:rPr lang="en-US" sz="1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rising_edge</a:t>
            </a: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clk</a:t>
            </a: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) then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      if </a:t>
            </a:r>
            <a:r>
              <a:rPr lang="en-US" sz="1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ir_sensor_input</a:t>
            </a: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= '1' then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          </a:t>
            </a:r>
            <a:r>
              <a:rPr lang="en-US" sz="1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parking_status</a:t>
            </a: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&lt;= "1"; -- occupied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      else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          </a:t>
            </a:r>
            <a:r>
              <a:rPr lang="en-US" sz="1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parking_status</a:t>
            </a: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&lt;= "0"; -- available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      end if;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      </a:t>
            </a:r>
            <a:r>
              <a:rPr lang="en-US" sz="1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seven_segment_display</a:t>
            </a: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&lt;= </a:t>
            </a:r>
            <a:r>
              <a:rPr lang="en-US" sz="1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parking_status</a:t>
            </a: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;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  end if;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end process;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BF3FD6-4567-67C0-728F-588C77597FB6}"/>
              </a:ext>
            </a:extLst>
          </p:cNvPr>
          <p:cNvSpPr txBox="1"/>
          <p:nvPr/>
        </p:nvSpPr>
        <p:spPr>
          <a:xfrm>
            <a:off x="8149046" y="4232119"/>
            <a:ext cx="3124200" cy="220060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process(</a:t>
            </a:r>
            <a:r>
              <a:rPr lang="en-US" sz="1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clk</a:t>
            </a: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)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begin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  if </a:t>
            </a:r>
            <a:r>
              <a:rPr lang="en-US" sz="1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rising_edge</a:t>
            </a: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clk</a:t>
            </a: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) then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      distance &lt;= </a:t>
            </a:r>
            <a:r>
              <a:rPr lang="en-US" sz="1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ultrasonic_sensor_reading</a:t>
            </a: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;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      if distance &lt; threshold then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          buzzer &lt;= '1'; -- activate buzzer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      else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          buzzer &lt;= '0'; -- deactivate buzzer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      end if;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  end if;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end process;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832350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97A5C-2707-4EC3-AF7F-310FA5A75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Synthesis Design and Implementation: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03AE0-079F-E0BF-A580-48D307666B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Implementation: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Successful implementation on </a:t>
            </a:r>
            <a:r>
              <a:rPr lang="en-GB" dirty="0" err="1"/>
              <a:t>Artix</a:t>
            </a:r>
            <a:r>
              <a:rPr lang="en-GB" dirty="0"/>
              <a:t> 7 FPGA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FSM-based control of system behaviour</a:t>
            </a:r>
          </a:p>
          <a:p>
            <a:pPr marL="0" indent="0">
              <a:buNone/>
            </a:pPr>
            <a:r>
              <a:rPr lang="en-GB" b="1" dirty="0"/>
              <a:t>Results: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Accurate status updates and collision warnings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Efficient and safe parking management system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795978-6072-1743-7B4D-EB6B1A50FD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04" t="18846" r="61972" b="34135"/>
          <a:stretch/>
        </p:blipFill>
        <p:spPr bwMode="auto">
          <a:xfrm>
            <a:off x="8001000" y="1744511"/>
            <a:ext cx="2913380" cy="443577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839805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A2A0FFB-DF48-0E69-0F07-CAEA96723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794" t="29588" r="12813" b="21632"/>
          <a:stretch/>
        </p:blipFill>
        <p:spPr bwMode="auto">
          <a:xfrm>
            <a:off x="722812" y="2056047"/>
            <a:ext cx="3352800" cy="172105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F11C6D-A610-5572-57E6-E3F300A59E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789" t="15423" r="8874" b="16803"/>
          <a:stretch/>
        </p:blipFill>
        <p:spPr bwMode="auto">
          <a:xfrm>
            <a:off x="1120382" y="457200"/>
            <a:ext cx="2557660" cy="159884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633441-4F4A-01C5-16E4-D104299943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000" t="14608" r="15000" b="7972"/>
          <a:stretch/>
        </p:blipFill>
        <p:spPr>
          <a:xfrm>
            <a:off x="4495800" y="1676400"/>
            <a:ext cx="2314492" cy="20251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5AE002-A03E-9865-17C1-58251249606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5944" t="15489" r="6702" b="26693"/>
          <a:stretch/>
        </p:blipFill>
        <p:spPr bwMode="auto">
          <a:xfrm>
            <a:off x="722812" y="3789730"/>
            <a:ext cx="6584882" cy="278031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4C43FEA3-2DD6-5C11-3507-695FDA018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7952" y="895894"/>
            <a:ext cx="4041648" cy="1828800"/>
          </a:xfrm>
        </p:spPr>
        <p:txBody>
          <a:bodyPr>
            <a:normAutofit/>
          </a:bodyPr>
          <a:lstStyle/>
          <a:p>
            <a:r>
              <a:rPr lang="en-US" sz="3400" dirty="0">
                <a:solidFill>
                  <a:srgbClr val="92D050"/>
                </a:solidFill>
              </a:rPr>
              <a:t>PCB Design:</a:t>
            </a: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259BE6FC-B15D-15CD-5EA2-7DCEB323F4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32340" y="3298469"/>
            <a:ext cx="4307260" cy="30056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087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317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060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"/>
              </a:lnSpc>
              <a:buNone/>
            </a:pPr>
            <a:r>
              <a:rPr lang="en-GB" sz="1600" b="1" dirty="0"/>
              <a:t>Design Process:</a:t>
            </a:r>
          </a:p>
          <a:p>
            <a:pPr marL="0" indent="0">
              <a:lnSpc>
                <a:spcPct val="10000"/>
              </a:lnSpc>
              <a:buNone/>
            </a:pPr>
            <a:endParaRPr lang="en-GB" sz="1600" dirty="0"/>
          </a:p>
          <a:p>
            <a:pPr>
              <a:lnSpc>
                <a:spcPct val="10000"/>
              </a:lnSpc>
            </a:pPr>
            <a:r>
              <a:rPr lang="en-GB" sz="1600" dirty="0"/>
              <a:t>Schematics development and component</a:t>
            </a:r>
          </a:p>
          <a:p>
            <a:pPr>
              <a:lnSpc>
                <a:spcPct val="10000"/>
              </a:lnSpc>
            </a:pPr>
            <a:r>
              <a:rPr lang="en-GB" sz="1600" dirty="0"/>
              <a:t>ERC checks and corrections</a:t>
            </a:r>
          </a:p>
          <a:p>
            <a:pPr>
              <a:lnSpc>
                <a:spcPct val="10000"/>
              </a:lnSpc>
            </a:pPr>
            <a:endParaRPr lang="en-GB" sz="1600" dirty="0"/>
          </a:p>
          <a:p>
            <a:pPr marL="0" indent="0">
              <a:lnSpc>
                <a:spcPct val="10000"/>
              </a:lnSpc>
              <a:buNone/>
            </a:pPr>
            <a:r>
              <a:rPr lang="en-GB" sz="1600" b="1" dirty="0"/>
              <a:t>Components:</a:t>
            </a:r>
          </a:p>
          <a:p>
            <a:pPr marL="0" indent="0">
              <a:lnSpc>
                <a:spcPct val="10000"/>
              </a:lnSpc>
              <a:buNone/>
            </a:pPr>
            <a:endParaRPr lang="en-GB" sz="1600" dirty="0"/>
          </a:p>
          <a:p>
            <a:pPr>
              <a:lnSpc>
                <a:spcPct val="10000"/>
              </a:lnSpc>
            </a:pPr>
            <a:r>
              <a:rPr lang="en-GB" sz="1600" dirty="0"/>
              <a:t>Power Supply Circuit</a:t>
            </a:r>
          </a:p>
          <a:p>
            <a:pPr>
              <a:lnSpc>
                <a:spcPct val="10000"/>
              </a:lnSpc>
            </a:pPr>
            <a:r>
              <a:rPr lang="en-GB" sz="1600" dirty="0"/>
              <a:t>Clock Circuit</a:t>
            </a:r>
          </a:p>
          <a:p>
            <a:pPr>
              <a:lnSpc>
                <a:spcPct val="10000"/>
              </a:lnSpc>
            </a:pPr>
            <a:r>
              <a:rPr lang="en-GB" sz="1600" dirty="0"/>
              <a:t>JTAG Interface</a:t>
            </a:r>
          </a:p>
          <a:p>
            <a:pPr>
              <a:lnSpc>
                <a:spcPct val="10000"/>
              </a:lnSpc>
            </a:pPr>
            <a:r>
              <a:rPr lang="en-GB" sz="1600" dirty="0"/>
              <a:t>7-Segment Displays</a:t>
            </a:r>
          </a:p>
          <a:p>
            <a:pPr>
              <a:lnSpc>
                <a:spcPct val="10000"/>
              </a:lnSpc>
            </a:pP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444435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Future Work: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Conclusion: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High efficiency and accuracy in monitoring parking spaces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Real-time collision prevention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Future Work: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Integration with IoT applications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Scalability for larger parking lots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22DE80-CF0B-71F0-46A1-78B8D68351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4545776"/>
      </p:ext>
    </p:extLst>
  </p:cSld>
  <p:clrMapOvr>
    <a:masterClrMapping/>
  </p:clrMapOvr>
</p:sld>
</file>

<file path=ppt/theme/theme1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6.potx" id="{FD85E87A-7813-4F67-9E59-69B5487A1910}" vid="{BDF94C36-3ACF-4CF1-939F-F4211E6D666F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technology circuit board design presentation (widescreen)</Template>
  <TotalTime>49</TotalTime>
  <Words>371</Words>
  <Application>Microsoft Office PowerPoint</Application>
  <PresentationFormat>Widescreen</PresentationFormat>
  <Paragraphs>92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Candara</vt:lpstr>
      <vt:lpstr>Consolas</vt:lpstr>
      <vt:lpstr>Tech Computer 16x9</vt:lpstr>
      <vt:lpstr>FPGA-Based Parking Monitoring System</vt:lpstr>
      <vt:lpstr>Introduction:</vt:lpstr>
      <vt:lpstr>Project Concept:</vt:lpstr>
      <vt:lpstr>Components:</vt:lpstr>
      <vt:lpstr>Functionalities:</vt:lpstr>
      <vt:lpstr>VHDL Coding and Simulation:</vt:lpstr>
      <vt:lpstr>Synthesis Design and Implementation:</vt:lpstr>
      <vt:lpstr>PCB Design:</vt:lpstr>
      <vt:lpstr>Conclusion and Future Work:</vt:lpstr>
      <vt:lpstr>THANKS…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Kashif</dc:creator>
  <cp:lastModifiedBy>Kashif</cp:lastModifiedBy>
  <cp:revision>2</cp:revision>
  <dcterms:created xsi:type="dcterms:W3CDTF">2024-06-30T21:17:01Z</dcterms:created>
  <dcterms:modified xsi:type="dcterms:W3CDTF">2024-06-30T22:15:57Z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